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1" autoAdjust="0"/>
    <p:restoredTop sz="94660"/>
  </p:normalViewPr>
  <p:slideViewPr>
    <p:cSldViewPr snapToGrid="0">
      <p:cViewPr varScale="1">
        <p:scale>
          <a:sx n="76" d="100"/>
          <a:sy n="76" d="100"/>
        </p:scale>
        <p:origin x="60" y="6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2A58D-7B4E-4705-80E1-D830E89749BC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8D497-5738-42A0-993A-F555A8E0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2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8D497-5738-42A0-993A-F555A8E04C0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5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3646589-7096-4A39-A4FA-006ABA34AC8C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167783E-817B-4C8E-9000-369F9CC7BDA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589-7096-4A39-A4FA-006ABA34AC8C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783E-817B-4C8E-9000-369F9CC7B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5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589-7096-4A39-A4FA-006ABA34AC8C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783E-817B-4C8E-9000-369F9CC7BDA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589-7096-4A39-A4FA-006ABA34AC8C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783E-817B-4C8E-9000-369F9CC7BDA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09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589-7096-4A39-A4FA-006ABA34AC8C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783E-817B-4C8E-9000-369F9CC7B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589-7096-4A39-A4FA-006ABA34AC8C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783E-817B-4C8E-9000-369F9CC7BDA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72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589-7096-4A39-A4FA-006ABA34AC8C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783E-817B-4C8E-9000-369F9CC7BDA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5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589-7096-4A39-A4FA-006ABA34AC8C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783E-817B-4C8E-9000-369F9CC7BDA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68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589-7096-4A39-A4FA-006ABA34AC8C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783E-817B-4C8E-9000-369F9CC7BDA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22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589-7096-4A39-A4FA-006ABA34AC8C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783E-817B-4C8E-9000-369F9CC7B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589-7096-4A39-A4FA-006ABA34AC8C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783E-817B-4C8E-9000-369F9CC7BDA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65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589-7096-4A39-A4FA-006ABA34AC8C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783E-817B-4C8E-9000-369F9CC7B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589-7096-4A39-A4FA-006ABA34AC8C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783E-817B-4C8E-9000-369F9CC7BDA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89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589-7096-4A39-A4FA-006ABA34AC8C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783E-817B-4C8E-9000-369F9CC7BDA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9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589-7096-4A39-A4FA-006ABA34AC8C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783E-817B-4C8E-9000-369F9CC7B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61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589-7096-4A39-A4FA-006ABA34AC8C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783E-817B-4C8E-9000-369F9CC7BDA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589-7096-4A39-A4FA-006ABA34AC8C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783E-817B-4C8E-9000-369F9CC7B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7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646589-7096-4A39-A4FA-006ABA34AC8C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67783E-817B-4C8E-9000-369F9CC7B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3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</p:sldLayoutIdLst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n_pravovoy_pomoshchi_detyam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039"/>
            <a:ext cx="12192000" cy="8499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0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6869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Десятилетний гражданин:</a:t>
            </a:r>
            <a:br>
              <a:rPr lang="ru-RU" sz="32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дает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согласие на изменение своего имени и (или) фамилии;</a:t>
            </a: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дает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согласие на свое усыновление или передачу в приемную семью, либо восстановление родительских прав своих родителей;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выражает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свое мнение о том, с кем из его родителей, после расторжения брака, он хотел бы проживать;</a:t>
            </a: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вправе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быть заслушанным в ходе любого судебного или административного разбирательства.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81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6869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Четырнадцатилетний гражданин: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450123"/>
            <a:ext cx="9601197" cy="342574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дает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письменное согласие для выхода из гражданства РФ вместе с родителями;</a:t>
            </a: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может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выбирать место жительства (с согласия родителей);</a:t>
            </a: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вправе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 согласия родителей вступать в любые сделки;</a:t>
            </a: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вправе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самостоятельно распоряжаться своим доходом, зарплатой, стипендией;</a:t>
            </a: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вправе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осуществлять свои авторские права, как результат своей интеллектуальной деятельности;</a:t>
            </a:r>
          </a:p>
          <a:p>
            <a:pPr algn="just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имеет право вносить вклады в кредитные учреждения и распоряжаться ими;</a:t>
            </a: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имеет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право на получение паспорта;</a:t>
            </a: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допускается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поступление на работу с согласия родителей (на легкий труд не более 2,5 часов в день);</a:t>
            </a: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имеет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право требовать отмены усыновления;</a:t>
            </a: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может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обучаться вождению мотоцикла;</a:t>
            </a: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имеет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право управлять велосипедом при движении по дорогам.</a:t>
            </a:r>
          </a:p>
        </p:txBody>
      </p:sp>
    </p:spTree>
    <p:extLst>
      <p:ext uri="{BB962C8B-B14F-4D97-AF65-F5344CB8AC3E}">
        <p14:creationId xmlns:p14="http://schemas.microsoft.com/office/powerpoint/2010/main" val="11211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064194"/>
            <a:ext cx="9601196" cy="1268699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15 лет имеет право поступить на работу (24 часовая рабочая неделя).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16 лет  гражданин имеет право: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450123"/>
            <a:ext cx="9601197" cy="3425745"/>
          </a:xfrm>
        </p:spPr>
        <p:txBody>
          <a:bodyPr>
            <a:normAutofit/>
          </a:bodyPr>
          <a:lstStyle/>
          <a:p>
            <a:r>
              <a:rPr lang="ru-RU" sz="1700" dirty="0" smtClean="0">
                <a:solidFill>
                  <a:schemeClr val="accent3">
                    <a:lumMod val="75000"/>
                  </a:schemeClr>
                </a:solidFill>
              </a:rPr>
              <a:t>вступать </a:t>
            </a:r>
            <a:r>
              <a:rPr lang="ru-RU" sz="1700" dirty="0">
                <a:solidFill>
                  <a:schemeClr val="accent3">
                    <a:lumMod val="75000"/>
                  </a:schemeClr>
                </a:solidFill>
              </a:rPr>
              <a:t>в брак при наличии уважительных причин;</a:t>
            </a:r>
          </a:p>
          <a:p>
            <a:r>
              <a:rPr lang="ru-RU" sz="1700" dirty="0" smtClean="0">
                <a:solidFill>
                  <a:schemeClr val="accent3">
                    <a:lumMod val="75000"/>
                  </a:schemeClr>
                </a:solidFill>
              </a:rPr>
              <a:t>управлять </a:t>
            </a:r>
            <a:r>
              <a:rPr lang="ru-RU" sz="1700" dirty="0">
                <a:solidFill>
                  <a:schemeClr val="accent3">
                    <a:lumMod val="75000"/>
                  </a:schemeClr>
                </a:solidFill>
              </a:rPr>
              <a:t>мопедом при езде по дорогам;</a:t>
            </a:r>
          </a:p>
          <a:p>
            <a:r>
              <a:rPr lang="ru-RU" sz="1700" dirty="0" smtClean="0">
                <a:solidFill>
                  <a:schemeClr val="accent3">
                    <a:lumMod val="75000"/>
                  </a:schemeClr>
                </a:solidFill>
              </a:rPr>
              <a:t>обучаться </a:t>
            </a:r>
            <a:r>
              <a:rPr lang="ru-RU" sz="1700" dirty="0">
                <a:solidFill>
                  <a:schemeClr val="accent3">
                    <a:lumMod val="75000"/>
                  </a:schemeClr>
                </a:solidFill>
              </a:rPr>
              <a:t>вождению автомобиля на дорогах в присутствии инструктора;</a:t>
            </a:r>
          </a:p>
          <a:p>
            <a:r>
              <a:rPr lang="ru-RU" sz="1700" dirty="0" smtClean="0">
                <a:solidFill>
                  <a:schemeClr val="accent3">
                    <a:lumMod val="75000"/>
                  </a:schemeClr>
                </a:solidFill>
              </a:rPr>
              <a:t>заключать </a:t>
            </a:r>
            <a:r>
              <a:rPr lang="ru-RU" sz="1700" dirty="0">
                <a:solidFill>
                  <a:schemeClr val="accent3">
                    <a:lumMod val="75000"/>
                  </a:schemeClr>
                </a:solidFill>
              </a:rPr>
              <a:t>трудовой договор (контракт) (35 часов рабочая неделя</a:t>
            </a:r>
            <a:r>
              <a:rPr lang="ru-RU" sz="1700" dirty="0" smtClean="0">
                <a:solidFill>
                  <a:schemeClr val="accent3">
                    <a:lumMod val="75000"/>
                  </a:schemeClr>
                </a:solidFill>
              </a:rPr>
              <a:t>).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 17 лет гражданин подлежит первоначальной постановке на воинский учет (выдается приписное свидетельство).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18 лет наступает полная дееспособность гражданина. Приобретает любые права и налагает на себя любые обязанности.</a:t>
            </a:r>
          </a:p>
        </p:txBody>
      </p:sp>
    </p:spTree>
    <p:extLst>
      <p:ext uri="{BB962C8B-B14F-4D97-AF65-F5344CB8AC3E}">
        <p14:creationId xmlns:p14="http://schemas.microsoft.com/office/powerpoint/2010/main" val="35152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6869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При этом ребенок может приобрести полную дееспособность и ранее: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450123"/>
            <a:ext cx="9601197" cy="342574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случае заключения брака до достижения 18 лет;</a:t>
            </a: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случае эмансипации (т.е. признания полностью дееспособными по решению органа опеки и попечительства или по решению суда в связи с наличием самостоятельного заработка по трудовому договору (контракту) либо в результате осуществления предпринимательской деятельности.</a:t>
            </a:r>
          </a:p>
          <a:p>
            <a:pPr marL="0" indent="0">
              <a:buNone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4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6869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В тоже время у ребенка, как и у всякого гражданина, есть ещё и обязанности: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450123"/>
            <a:ext cx="9601197" cy="342574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нарушать права и интересы других людей;</a:t>
            </a: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14 лет нести имущественную ответственность;</a:t>
            </a: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14 лет нести уголовную ответственность в случае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совершения тяжких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преступлений: </a:t>
            </a: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16 лет нести уголовную ответственность за все остальные преступления и административную ответственность.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104866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396" y="1181424"/>
            <a:ext cx="9601196" cy="1268699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Всемирный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день ребенка создан специально для того, чтобы мы лишний раз задумались о самых маленьких и ценных созданиях в нашей жизни.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Ведь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дети очень ранимы, их мир - это некая сказка, от которой потом будет зависеть вся их дальнейшая жизнь. Поэтому она должна ежедневно наполняться красками и волшебством.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7" b="18552"/>
          <a:stretch/>
        </p:blipFill>
        <p:spPr>
          <a:xfrm>
            <a:off x="2385024" y="2567834"/>
            <a:ext cx="7421951" cy="3457183"/>
          </a:xfrm>
        </p:spPr>
      </p:pic>
    </p:spTree>
    <p:extLst>
      <p:ext uri="{BB962C8B-B14F-4D97-AF65-F5344CB8AC3E}">
        <p14:creationId xmlns:p14="http://schemas.microsoft.com/office/powerpoint/2010/main" val="31714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20 ноября 1959 года Генеральная Ассамблея ООН приняла один из важнейших документов – Декларацию прав ребенка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В этом документе были</a:t>
            </a:r>
            <a:r>
              <a:rPr lang="ru-RU" dirty="0">
                <a:latin typeface="Comic Sans MS" panose="030F0702030302020204" pitchFamily="66" charset="0"/>
              </a:rPr>
              <a:t> сформулированы десять принципов, определяющие действия всех, кто отвечает за осуществление прав детей и которая имела целью обеспечить детям счастливое детство.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Декларация </a:t>
            </a:r>
            <a:r>
              <a:rPr lang="ru-RU" dirty="0">
                <a:latin typeface="Comic Sans MS" panose="030F0702030302020204" pitchFamily="66" charset="0"/>
              </a:rPr>
              <a:t>провозгласила, что «человечество обязано давать ребенку лучшее, что оно имеет», гарантировать детям пользование всеми правами и свободами.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46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030" y="633046"/>
            <a:ext cx="9700844" cy="4607169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этот же день в 1989 году (через 30 лет) была принята Конвенция о правах ребенка, согласно которой ребёнком является каждое человеческое существо до достижения 18-летнего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возраста.</a:t>
            </a: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Все дети должны пользоваться 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одинаковой социальной защитой.</a:t>
            </a:r>
            <a:b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Именно поэтому 20 ноября считается Всемирным днем ребенка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4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Права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ребёнка – это свод прав детей, зафиксированных в международных документах по правам ребенка, которые нашли свое отражение и в нормативных правовых актах Российской Федерации.</a:t>
            </a:r>
            <a:b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8725" y="2567771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59" y="2719750"/>
            <a:ext cx="1786406" cy="2708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6"/>
          <a:stretch/>
        </p:blipFill>
        <p:spPr>
          <a:xfrm>
            <a:off x="797169" y="2639896"/>
            <a:ext cx="1875693" cy="2941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t="382" r="-1526" b="-382"/>
          <a:stretch/>
        </p:blipFill>
        <p:spPr>
          <a:xfrm>
            <a:off x="6927123" y="2595984"/>
            <a:ext cx="2046986" cy="3012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11453" r="22442" b="13504"/>
          <a:stretch/>
        </p:blipFill>
        <p:spPr>
          <a:xfrm>
            <a:off x="9103341" y="2719561"/>
            <a:ext cx="1715000" cy="27082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 t="3248" b="5983"/>
          <a:stretch/>
        </p:blipFill>
        <p:spPr>
          <a:xfrm>
            <a:off x="2908392" y="2719561"/>
            <a:ext cx="1899512" cy="27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4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26832"/>
            <a:ext cx="9601197" cy="15591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</a:rPr>
              <a:t>Российская 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</a:rPr>
              <a:t>Федерация признает, что детство является важным этапом жизни человека и на приоритетном уровне государственной политики стоят интересы детей.</a:t>
            </a:r>
            <a:br>
              <a:rPr lang="ru-RU" sz="25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61846"/>
            <a:ext cx="9601196" cy="341402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25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сентября 2013 года на заседании Правительственной комиссии по вопросам реализации Федерального закона «О бесплатной юридической помощи в Российской Федерации» было принято решение о проведении в регионах Российской Федерации Всероссийского дня правовой помощи детям, начиная с 20 ноября 2013 года.</a:t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1616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52306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Основная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задача проведения Всероссийского дня правовой помощи детям – правовая помощь детям-сиротам и детям, находящимся в трудной жизненной ситуации, а также широкое информирование граждан о возможностях системы бесплатной юридической помощи.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этот день во всех субъектах Российской Федерации организуются пункты бесплатных юридических консультаций по вопросам прав детей, опеки, попечительства и детско-родительских отношений.</a:t>
            </a:r>
            <a:b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106" y="3629436"/>
            <a:ext cx="4407879" cy="247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68699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Основные </a:t>
            </a:r>
            <a:r>
              <a:rPr lang="ru-RU" sz="3200" b="1" dirty="0"/>
              <a:t>права ребенка:</a:t>
            </a:r>
            <a:br>
              <a:rPr lang="ru-RU" sz="3200" b="1" dirty="0"/>
            </a:b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Право </a:t>
            </a:r>
            <a:r>
              <a:rPr lang="ru-RU" dirty="0"/>
              <a:t>на жизнь;</a:t>
            </a:r>
          </a:p>
          <a:p>
            <a:r>
              <a:rPr lang="ru-RU" dirty="0" smtClean="0"/>
              <a:t>Право </a:t>
            </a:r>
            <a:r>
              <a:rPr lang="ru-RU" dirty="0"/>
              <a:t>на имя и гражданство;</a:t>
            </a:r>
          </a:p>
          <a:p>
            <a:r>
              <a:rPr lang="ru-RU" dirty="0" smtClean="0"/>
              <a:t>Право </a:t>
            </a:r>
            <a:r>
              <a:rPr lang="ru-RU" dirty="0"/>
              <a:t>на семью;</a:t>
            </a:r>
          </a:p>
          <a:p>
            <a:r>
              <a:rPr lang="ru-RU" dirty="0" smtClean="0"/>
              <a:t>Право </a:t>
            </a:r>
            <a:r>
              <a:rPr lang="ru-RU" dirty="0"/>
              <a:t>на бесплатную медицинскую помощь;</a:t>
            </a:r>
          </a:p>
          <a:p>
            <a:r>
              <a:rPr lang="ru-RU" dirty="0" smtClean="0"/>
              <a:t>Право </a:t>
            </a:r>
            <a:r>
              <a:rPr lang="ru-RU" dirty="0"/>
              <a:t>на защиту от насилия и жестокости;</a:t>
            </a:r>
          </a:p>
          <a:p>
            <a:r>
              <a:rPr lang="ru-RU" dirty="0" smtClean="0"/>
              <a:t>Право </a:t>
            </a:r>
            <a:r>
              <a:rPr lang="ru-RU" dirty="0"/>
              <a:t>на свободу совести и религиозных убеждений;</a:t>
            </a:r>
          </a:p>
          <a:p>
            <a:r>
              <a:rPr lang="ru-RU" dirty="0" smtClean="0"/>
              <a:t>Право </a:t>
            </a:r>
            <a:r>
              <a:rPr lang="ru-RU" dirty="0"/>
              <a:t>на труд;</a:t>
            </a:r>
          </a:p>
          <a:p>
            <a:r>
              <a:rPr lang="ru-RU" dirty="0" smtClean="0"/>
              <a:t>Право </a:t>
            </a:r>
            <a:r>
              <a:rPr lang="ru-RU" dirty="0"/>
              <a:t>на отдых и досуг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47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68699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Основные права ребенка:</a:t>
            </a:r>
            <a:br>
              <a:rPr lang="ru-RU" sz="3200" b="1" dirty="0" smtClean="0"/>
            </a:b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Право на защиту жизни и здоровья;</a:t>
            </a:r>
          </a:p>
          <a:p>
            <a:r>
              <a:rPr lang="ru-RU" dirty="0" smtClean="0"/>
              <a:t>Право </a:t>
            </a:r>
            <a:r>
              <a:rPr lang="ru-RU" dirty="0"/>
              <a:t>на образование;</a:t>
            </a:r>
          </a:p>
          <a:p>
            <a:r>
              <a:rPr lang="ru-RU" dirty="0" smtClean="0"/>
              <a:t>Право </a:t>
            </a:r>
            <a:r>
              <a:rPr lang="ru-RU" dirty="0"/>
              <a:t>на жилище;</a:t>
            </a:r>
          </a:p>
          <a:p>
            <a:r>
              <a:rPr lang="ru-RU" dirty="0" smtClean="0"/>
              <a:t>Право </a:t>
            </a:r>
            <a:r>
              <a:rPr lang="ru-RU" dirty="0"/>
              <a:t>на свободу слова;</a:t>
            </a:r>
          </a:p>
          <a:p>
            <a:r>
              <a:rPr lang="ru-RU" dirty="0" smtClean="0"/>
              <a:t>Право </a:t>
            </a:r>
            <a:r>
              <a:rPr lang="ru-RU" dirty="0"/>
              <a:t>на получение информации;</a:t>
            </a:r>
          </a:p>
          <a:p>
            <a:r>
              <a:rPr lang="ru-RU" dirty="0" smtClean="0"/>
              <a:t>Право </a:t>
            </a:r>
            <a:r>
              <a:rPr lang="ru-RU" dirty="0"/>
              <a:t>пользоваться достижениями культуры;</a:t>
            </a:r>
          </a:p>
          <a:p>
            <a:r>
              <a:rPr lang="ru-RU" dirty="0" smtClean="0"/>
              <a:t>Право </a:t>
            </a:r>
            <a:r>
              <a:rPr lang="ru-RU" dirty="0"/>
              <a:t>участвовать в научно-техническом, художественном творчестве.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28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68699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С самого рождения ребенок приобретает право на гражданство, обладает правоспособностью по гражданскому праву, имеет право на имя, отчество, фамилию; имеет право жить и воспитываться в семье, знать своих родителей, получать от них защиту своих прав и законных интересов.</a:t>
            </a:r>
            <a:br>
              <a:rPr lang="ru-RU" sz="22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Шестилетний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гражданин вправе: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посещать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школу (6 лет 6 месяцев);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самостоятельно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заключать мелкие бытовые сделки (например, покупать в магазине продукты).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31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395</Words>
  <Application>Microsoft Office PowerPoint</Application>
  <PresentationFormat>Широкоэкранный</PresentationFormat>
  <Paragraphs>64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Garamond</vt:lpstr>
      <vt:lpstr>Натуральные материалы</vt:lpstr>
      <vt:lpstr>Презентация PowerPoint</vt:lpstr>
      <vt:lpstr>20 ноября 1959 года Генеральная Ассамблея ООН приняла один из важнейших документов – Декларацию прав ребенка</vt:lpstr>
      <vt:lpstr>   В этот же день в 1989 году (через 30 лет) была принята Конвенция о правах ребенка, согласно которой ребёнком является каждое человеческое существо до достижения 18-летнего возраста.  Все дети должны пользоваться одинаковой социальной защитой. Именно поэтому 20 ноября считается Всемирным днем ребенка.  </vt:lpstr>
      <vt:lpstr> Права ребёнка – это свод прав детей, зафиксированных в международных документах по правам ребенка, которые нашли свое отражение и в нормативных правовых актах Российской Федерации. </vt:lpstr>
      <vt:lpstr> Российская Федерация признает, что детство является важным этапом жизни человека и на приоритетном уровне государственной политики стоят интересы детей.  </vt:lpstr>
      <vt:lpstr>   Основная задача проведения Всероссийского дня правовой помощи детям – правовая помощь детям-сиротам и детям, находящимся в трудной жизненной ситуации, а также широкое информирование граждан о возможностях системы бесплатной юридической помощи.   В этот день во всех субъектах Российской Федерации организуются пункты бесплатных юридических консультаций по вопросам прав детей, опеки, попечительства и детско-родительских отношений.  </vt:lpstr>
      <vt:lpstr> Основные права ребенка: </vt:lpstr>
      <vt:lpstr> Основные права ребенка: </vt:lpstr>
      <vt:lpstr> С самого рождения ребенок приобретает право на гражданство, обладает правоспособностью по гражданскому праву, имеет право на имя, отчество, фамилию; имеет право жить и воспитываться в семье, знать своих родителей, получать от них защиту своих прав и законных интересов. </vt:lpstr>
      <vt:lpstr>Десятилетний гражданин: </vt:lpstr>
      <vt:lpstr>Четырнадцатилетний гражданин: </vt:lpstr>
      <vt:lpstr> В 15 лет имеет право поступить на работу (24 часовая рабочая неделя).   В 16 лет  гражданин имеет право: </vt:lpstr>
      <vt:lpstr>При этом ребенок может приобрести полную дееспособность и ранее: </vt:lpstr>
      <vt:lpstr>В тоже время у ребенка, как и у всякого гражданина, есть ещё и обязанности:</vt:lpstr>
      <vt:lpstr>   Всемирный день ребенка создан специально для того, чтобы мы лишний раз задумались о самых маленьких и ценных созданиях в нашей жизни.  Ведь дети очень ранимы, их мир - это некая сказка, от которой потом будет зависеть вся их дальнейшая жизнь. Поэтому она должна ежедневно наполняться красками и волшебством.  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Анисимова</dc:creator>
  <cp:lastModifiedBy>Анисимова</cp:lastModifiedBy>
  <cp:revision>4</cp:revision>
  <dcterms:created xsi:type="dcterms:W3CDTF">2020-11-02T05:39:17Z</dcterms:created>
  <dcterms:modified xsi:type="dcterms:W3CDTF">2020-11-02T09:24:55Z</dcterms:modified>
</cp:coreProperties>
</file>